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Lemon-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0-76881-x/figures/1" TargetMode="External"/><Relationship Id="rId3" Type="http://schemas.openxmlformats.org/officeDocument/2006/relationships/hyperlink" Target="https://bowtie-bio.sourceforge.net/bowtie2/index.shtml#:~:text=Bowtie%202%20is%20an%20ultrafast,long%20(e.g.%20mammalian)%20genomes" TargetMode="External"/><Relationship Id="rId4" Type="http://schemas.openxmlformats.org/officeDocument/2006/relationships/hyperlink" Target="http://www.ncbi.nlm.nih.gov/pubmed/21775302?dopt=Abstract"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3b300e55d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3b300e55d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3b300e55d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3b300e55d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3b300e55d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3b300e55d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e8042f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e8042f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92" name="Google Shape;1092;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19613caf6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119613caf6a_1_4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99" name="Google Shape;1099;g119613caf6a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92" name="Google Shape;192;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QuantSeq - </a:t>
            </a:r>
            <a:r>
              <a:rPr lang="en"/>
              <a:t>https://www.nature.com/articles/nmeth.f.376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e8042f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e8042f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https://cutadapt.readthedocs.io/en/stable/guide.html</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475531b70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475531b70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594" name="Google Shape;594;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601" name="Google Shape;601;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https://www.nature.com/articles/s41598-020-76881-x/figures/1</a:t>
            </a:r>
            <a:endParaRPr/>
          </a:p>
          <a:p>
            <a:pPr indent="0" lvl="0" marL="0" rtl="0" algn="l">
              <a:spcBef>
                <a:spcPts val="0"/>
              </a:spcBef>
              <a:spcAft>
                <a:spcPts val="0"/>
              </a:spcAft>
              <a:buNone/>
            </a:pPr>
            <a:r>
              <a:rPr lang="en" u="sng">
                <a:solidFill>
                  <a:schemeClr val="hlink"/>
                </a:solidFill>
                <a:hlinkClick r:id="rId3"/>
              </a:rPr>
              <a:t>https://bowtie-bio.sourceforge.net/bowtie2/index.shtml#:~:text=Bowtie%202%20is%20an%20ultrafast,long%20(e.g.%20mammalian)%20genomes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hlink"/>
                </a:solidFill>
                <a:highlight>
                  <a:srgbClr val="FFFFFF"/>
                </a:highlight>
                <a:uFill>
                  <a:noFill/>
                </a:uFill>
                <a:hlinkClick r:id="rId4"/>
              </a:rPr>
              <a:t>Comparative Analysis of RNA-Seq Alignment Algorithms and the RNA-Seq Unified Mapper (RUM)</a:t>
            </a:r>
            <a:r>
              <a:rPr lang="en" sz="1200">
                <a:solidFill>
                  <a:srgbClr val="1F2328"/>
                </a:solidFill>
                <a:highlight>
                  <a:srgbClr val="FFFFFF"/>
                </a:highlight>
              </a:rPr>
              <a:t> Gregory R. Grant, Michael H. Farkas, Angel Pizarro, Nicholas Lahens, Jonathan Schug, Brian Brunk, Christian J. Stoeckert Jr, John B. Hogenesch and Eric A. Pierce.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3b300e55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3b300e55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69" name="Google Shape;669;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688" name="Google Shape;688;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731" name="Google Shape;731;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826" name="Google Shape;826;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7e8042fb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7e8042fb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3b300e55d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3b300e55d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3b300e55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3b300e55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3b300e55d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3b300e55d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654288af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654288af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3b300e55d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3b300e55d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b300e55d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3b300e55d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3b300e55d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3b300e55d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300e55d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300e55d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3b300e55d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3b300e55d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8.png"/><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hyperlink" Target="mailto:bioinformatics@gladstone.ucsf.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gladstone.org/events?series=data-science-training-progra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hyperlink" Target="https://gladstoneinstitutes.us10.list-manage.com/track/click?u=1a62a392ffda799ebdf0313d3&amp;id=f8f7a65295&amp;e=0b7c96b1c4"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hyperlink" Target="https://gladstoneinstitutes.slack.com/archives/C0145F1L7Q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37.png"/><Relationship Id="rId6"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hyperlink" Target="https://www.ncbi.nlm.nih.gov/pmc/articles/PMC7084517/#:~:text=However%2C%20STAR%20has%20a%20higher,among%20all%20compared%20mapping%20too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hyperlink" Target="https://wynton.ucsf.edu/hpc/get-started/access-cluster.html" TargetMode="Externa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www.surveymonkey.com/r/F75J6VZ"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ocs.docker.com/get-docke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71.png"/><Relationship Id="rId8"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3.png"/><Relationship Id="rId4" Type="http://schemas.openxmlformats.org/officeDocument/2006/relationships/image" Target="../media/image54.png"/><Relationship Id="rId5"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68.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68.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hyperlink" Target="https://www.surveymonkey.com/r/F75J6VZ"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69.png"/><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hyperlink" Target="https://academic.oup.com/bioinformatics/article/30/7/923/232889" TargetMode="External"/><Relationship Id="rId4" Type="http://schemas.openxmlformats.org/officeDocument/2006/relationships/image" Target="../media/image57.png"/><Relationship Id="rId5"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6"/>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1015" name="Google Shape;1015;p126"/>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1016" name="Google Shape;1016;p126"/>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1017" name="Google Shape;1017;p126"/>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1018" name="Google Shape;1018;p126"/>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7"/>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1024" name="Google Shape;1024;p127"/>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25" name="Google Shape;1025;p127"/>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8"/>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1031" name="Google Shape;1031;p128"/>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Feb 1, at 9.30-12p</a:t>
            </a:r>
            <a:endParaRPr b="1" sz="1200">
              <a:solidFill>
                <a:srgbClr val="262626"/>
              </a:solidFill>
              <a:highlight>
                <a:srgbClr val="F7F6F3"/>
              </a:highlight>
            </a:endParaRPr>
          </a:p>
        </p:txBody>
      </p:sp>
      <p:pic>
        <p:nvPicPr>
          <p:cNvPr id="1032" name="Google Shape;1032;p128"/>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1033" name="Google Shape;1033;p128"/>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29"/>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44" name="Google Shape;1044;p130"/>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50" name="Google Shape;1050;p131"/>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51" name="Google Shape;1051;p131"/>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57" name="Google Shape;1057;p13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63" name="Google Shape;1063;p133"/>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64" name="Google Shape;1064;p133"/>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65" name="Google Shape;1065;p133"/>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66" name="Google Shape;1066;p13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67" name="Google Shape;1067;p133"/>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68" name="Google Shape;1068;p133"/>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69" name="Google Shape;1069;p133"/>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70" name="Google Shape;1070;p133"/>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71" name="Google Shape;1071;p133"/>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72" name="Google Shape;1072;p133"/>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73" name="Google Shape;1073;p133"/>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1074" name="Google Shape;1074;p13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4"/>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80" name="Google Shape;1080;p134"/>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81" name="Google Shape;1081;p134"/>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82" name="Google Shape;1082;p134"/>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88" name="Google Shape;1088;p135"/>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88" name="Google Shape;188;p37"/>
          <p:cNvSpPr txBox="1"/>
          <p:nvPr>
            <p:ph idx="1" type="body"/>
          </p:nvPr>
        </p:nvSpPr>
        <p:spPr>
          <a:xfrm>
            <a:off x="225500" y="771475"/>
            <a:ext cx="8867400" cy="20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Aug 26-27 | </a:t>
            </a:r>
            <a:r>
              <a:rPr lang="en" sz="1900">
                <a:solidFill>
                  <a:srgbClr val="222222"/>
                </a:solidFill>
                <a:highlight>
                  <a:srgbClr val="FFFFFF"/>
                </a:highlight>
                <a:latin typeface="Arial"/>
                <a:ea typeface="Arial"/>
                <a:cs typeface="Arial"/>
                <a:sym typeface="Arial"/>
              </a:rPr>
              <a:t>Introduction to R for Data Analysis</a:t>
            </a:r>
            <a:endParaRPr sz="19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chemeClr val="lt1"/>
                </a:highlight>
                <a:latin typeface="Arial"/>
                <a:ea typeface="Arial"/>
                <a:cs typeface="Arial"/>
                <a:sym typeface="Arial"/>
              </a:rPr>
              <a:t>Sep 10 | </a:t>
            </a:r>
            <a:r>
              <a:rPr lang="en" sz="1900">
                <a:solidFill>
                  <a:srgbClr val="222222"/>
                </a:solidFill>
                <a:highlight>
                  <a:schemeClr val="lt1"/>
                </a:highlight>
                <a:latin typeface="Arial"/>
                <a:ea typeface="Arial"/>
                <a:cs typeface="Arial"/>
                <a:sym typeface="Arial"/>
              </a:rPr>
              <a:t>Intermediate RNA Seq Analysis Using R</a:t>
            </a:r>
            <a:endParaRPr sz="1900">
              <a:solidFill>
                <a:srgbClr val="222222"/>
              </a:solidFill>
              <a:highlight>
                <a:schemeClr val="lt1"/>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Sep 10, 12-13 | </a:t>
            </a:r>
            <a:r>
              <a:rPr lang="en" sz="1900">
                <a:solidFill>
                  <a:srgbClr val="222222"/>
                </a:solidFill>
                <a:highlight>
                  <a:srgbClr val="FFFFFF"/>
                </a:highlight>
                <a:latin typeface="Arial"/>
                <a:ea typeface="Arial"/>
                <a:cs typeface="Arial"/>
                <a:sym typeface="Arial"/>
              </a:rPr>
              <a:t>Introduction to Statistics, Experimental Design and Hypothesis Testing</a:t>
            </a:r>
            <a:endParaRPr sz="1900">
              <a:solidFill>
                <a:srgbClr val="222222"/>
              </a:solidFill>
              <a:highlight>
                <a:srgbClr val="FFFFFF"/>
              </a:highlight>
              <a:latin typeface="Arial"/>
              <a:ea typeface="Arial"/>
              <a:cs typeface="Arial"/>
              <a:sym typeface="Arial"/>
            </a:endParaRPr>
          </a:p>
          <a:p>
            <a:pPr indent="0" lvl="0" marL="0" rtl="0" algn="l">
              <a:lnSpc>
                <a:spcPct val="200000"/>
              </a:lnSpc>
              <a:spcBef>
                <a:spcPts val="1000"/>
              </a:spcBef>
              <a:spcAft>
                <a:spcPts val="0"/>
              </a:spcAft>
              <a:buNone/>
            </a:pPr>
            <a:r>
              <a:rPr lang="en" sz="1900">
                <a:solidFill>
                  <a:srgbClr val="F76912"/>
                </a:solidFill>
                <a:highlight>
                  <a:srgbClr val="FFFFFF"/>
                </a:highlight>
              </a:rPr>
              <a:t>Fall</a:t>
            </a:r>
            <a:r>
              <a:rPr lang="en" sz="1900">
                <a:solidFill>
                  <a:srgbClr val="F76912"/>
                </a:solidFill>
                <a:highlight>
                  <a:srgbClr val="FFFFFF"/>
                </a:highlight>
              </a:rPr>
              <a:t> workshops schedule </a:t>
            </a:r>
            <a:r>
              <a:rPr lang="en" sz="1900">
                <a:solidFill>
                  <a:srgbClr val="222222"/>
                </a:solidFill>
                <a:highlight>
                  <a:srgbClr val="FFFFFF"/>
                </a:highlight>
              </a:rPr>
              <a:t>- </a:t>
            </a:r>
            <a:r>
              <a:rPr lang="en" sz="1900" u="sng">
                <a:solidFill>
                  <a:schemeClr val="hlink"/>
                </a:solidFill>
                <a:hlinkClick r:id="rId3"/>
              </a:rPr>
              <a:t>Data Science Training Program</a:t>
            </a:r>
            <a:endParaRPr sz="1900">
              <a:solidFill>
                <a:schemeClr val="accent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6"/>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095" name="Google Shape;1095;p136"/>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7"/>
          <p:cNvSpPr txBox="1"/>
          <p:nvPr>
            <p:ph idx="1" type="body"/>
          </p:nvPr>
        </p:nvSpPr>
        <p:spPr>
          <a:xfrm>
            <a:off x="628650" y="1407362"/>
            <a:ext cx="7886700" cy="32574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Minimum essential </a:t>
            </a:r>
            <a:endParaRPr/>
          </a:p>
          <a:p>
            <a:pPr indent="-254000" lvl="1" marL="596900" rtl="0" algn="l">
              <a:lnSpc>
                <a:spcPct val="90000"/>
              </a:lnSpc>
              <a:spcBef>
                <a:spcPts val="400"/>
              </a:spcBef>
              <a:spcAft>
                <a:spcPts val="0"/>
              </a:spcAft>
              <a:buClr>
                <a:srgbClr val="002B42"/>
              </a:buClr>
              <a:buSzPts val="1400"/>
              <a:buChar char="●"/>
            </a:pPr>
            <a:r>
              <a:rPr lang="en"/>
              <a:t>Introductory R</a:t>
            </a:r>
            <a:endParaRPr/>
          </a:p>
          <a:p>
            <a:pPr indent="-254000" lvl="1" marL="596900" rtl="0" algn="l">
              <a:lnSpc>
                <a:spcPct val="90000"/>
              </a:lnSpc>
              <a:spcBef>
                <a:spcPts val="400"/>
              </a:spcBef>
              <a:spcAft>
                <a:spcPts val="0"/>
              </a:spcAft>
              <a:buClr>
                <a:srgbClr val="002B42"/>
              </a:buClr>
              <a:buSzPts val="1400"/>
              <a:buChar char="●"/>
            </a:pPr>
            <a:r>
              <a:rPr lang="en"/>
              <a:t>Introductory command line (link to a cheatsheet in speaker notes)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Available at </a:t>
            </a:r>
            <a:endParaRPr/>
          </a:p>
          <a:p>
            <a:pPr indent="-254000" lvl="1" marL="596900" rtl="0" algn="l">
              <a:lnSpc>
                <a:spcPct val="90000"/>
              </a:lnSpc>
              <a:spcBef>
                <a:spcPts val="400"/>
              </a:spcBef>
              <a:spcAft>
                <a:spcPts val="0"/>
              </a:spcAft>
              <a:buClr>
                <a:srgbClr val="002B42"/>
              </a:buClr>
              <a:buSzPts val="1400"/>
              <a:buChar char="●"/>
            </a:pPr>
            <a:r>
              <a:rPr lang="en"/>
              <a:t>Gladstone Data Science Training program</a:t>
            </a:r>
            <a:endParaRPr/>
          </a:p>
          <a:p>
            <a:pPr indent="-254000" lvl="1" marL="596900" rtl="0" algn="l">
              <a:lnSpc>
                <a:spcPct val="90000"/>
              </a:lnSpc>
              <a:spcBef>
                <a:spcPts val="400"/>
              </a:spcBef>
              <a:spcAft>
                <a:spcPts val="0"/>
              </a:spcAft>
              <a:buClr>
                <a:srgbClr val="002B42"/>
              </a:buClr>
              <a:buSzPts val="1400"/>
              <a:buChar char="●"/>
            </a:pPr>
            <a:r>
              <a:rPr lang="en"/>
              <a:t>Data Science workshops from the UCSF library </a:t>
            </a:r>
            <a:endParaRPr/>
          </a:p>
          <a:p>
            <a:pPr indent="-215900" lvl="2" marL="939800" rtl="0" algn="l">
              <a:lnSpc>
                <a:spcPct val="90000"/>
              </a:lnSpc>
              <a:spcBef>
                <a:spcPts val="400"/>
              </a:spcBef>
              <a:spcAft>
                <a:spcPts val="0"/>
              </a:spcAft>
              <a:buClr>
                <a:srgbClr val="002B42"/>
              </a:buClr>
              <a:buSzPts val="6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indent="-254000" lvl="1" marL="596900" rtl="0" algn="l">
              <a:lnSpc>
                <a:spcPct val="90000"/>
              </a:lnSpc>
              <a:spcBef>
                <a:spcPts val="400"/>
              </a:spcBef>
              <a:spcAft>
                <a:spcPts val="0"/>
              </a:spcAft>
              <a:buClr>
                <a:srgbClr val="002B42"/>
              </a:buClr>
              <a:buSzPts val="1400"/>
              <a:buChar char="●"/>
            </a:pPr>
            <a:r>
              <a:rPr lang="en"/>
              <a:t>Intermediate RNA-seq </a:t>
            </a:r>
            <a:endParaRPr/>
          </a:p>
          <a:p>
            <a:pPr indent="-254000" lvl="1" marL="596900" rtl="0" algn="l">
              <a:lnSpc>
                <a:spcPct val="90000"/>
              </a:lnSpc>
              <a:spcBef>
                <a:spcPts val="400"/>
              </a:spcBef>
              <a:spcAft>
                <a:spcPts val="0"/>
              </a:spcAft>
              <a:buClr>
                <a:srgbClr val="002B42"/>
              </a:buClr>
              <a:buSzPts val="1400"/>
              <a:buChar char="●"/>
            </a:pPr>
            <a:r>
              <a:rPr lang="en"/>
              <a:t>Pathway analysis</a:t>
            </a:r>
            <a:endParaRPr/>
          </a:p>
        </p:txBody>
      </p:sp>
      <p:sp>
        <p:nvSpPr>
          <p:cNvPr id="1102" name="Google Shape;1102;p137"/>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much programming skills do we need for bioinformatics?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8"/>
          <p:cNvSpPr txBox="1"/>
          <p:nvPr>
            <p:ph idx="1" type="body"/>
          </p:nvPr>
        </p:nvSpPr>
        <p:spPr>
          <a:xfrm>
            <a:off x="628650" y="14073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108" name="Google Shape;1108;p138"/>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39"/>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114" name="Google Shape;1114;p139"/>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40"/>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120" name="Google Shape;1120;p140"/>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121" name="Google Shape;1121;p140"/>
          <p:cNvSpPr txBox="1"/>
          <p:nvPr/>
        </p:nvSpPr>
        <p:spPr>
          <a:xfrm>
            <a:off x="156000" y="60897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1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95" name="Google Shape;195;p3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August 19 - 20, 2024</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201" name="Google Shape;201;p3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Senior Statistician</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III</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07" name="Google Shape;207;p40"/>
          <p:cNvSpPr txBox="1"/>
          <p:nvPr>
            <p:ph idx="1" type="body"/>
          </p:nvPr>
        </p:nvSpPr>
        <p:spPr>
          <a:xfrm>
            <a:off x="259200" y="625577"/>
            <a:ext cx="8625600" cy="4435200"/>
          </a:xfrm>
          <a:prstGeom prst="rect">
            <a:avLst/>
          </a:prstGeom>
        </p:spPr>
        <p:txBody>
          <a:bodyPr anchorCtr="0" anchor="t" bIns="0" lIns="0" spcFirstLastPara="1" rIns="0" wrap="square" tIns="0">
            <a:normAutofit/>
          </a:bodyPr>
          <a:lstStyle/>
          <a:p>
            <a:pPr indent="0" lvl="0" marL="457200" rtl="0" algn="l">
              <a:lnSpc>
                <a:spcPct val="70000"/>
              </a:lnSpc>
              <a:spcBef>
                <a:spcPts val="1000"/>
              </a:spcBef>
              <a:spcAft>
                <a:spcPts val="0"/>
              </a:spcAft>
              <a:buClr>
                <a:schemeClr val="dk1"/>
              </a:buClr>
              <a:buSzPts val="1018"/>
              <a:buFont typeface="Arial"/>
              <a:buNone/>
            </a:pPr>
            <a:r>
              <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 </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Monday</a:t>
            </a:r>
            <a:r>
              <a:rPr lang="en" sz="2297">
                <a:latin typeface="Arial"/>
                <a:ea typeface="Arial"/>
                <a:cs typeface="Arial"/>
                <a:sym typeface="Arial"/>
              </a:rPr>
              <a:t> - August 19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II</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Tuesday - August 20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b="1" lang="en" sz="2297">
                <a:latin typeface="Arial"/>
                <a:ea typeface="Arial"/>
                <a:cs typeface="Arial"/>
                <a:sym typeface="Arial"/>
              </a:rPr>
              <a:t>DEG analysis - Intermediate workshop</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Tuesday</a:t>
            </a:r>
            <a:r>
              <a:rPr lang="en" sz="2297">
                <a:latin typeface="Arial"/>
                <a:ea typeface="Arial"/>
                <a:cs typeface="Arial"/>
                <a:sym typeface="Arial"/>
              </a:rPr>
              <a:t> - September 10</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9-12p</a:t>
            </a:r>
            <a:endParaRPr sz="2297">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13" name="Google Shape;213;p41"/>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9" name="Google Shape;219;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sz="2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25" name="Google Shape;225;p4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36" name="Google Shape;236;p45"/>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37" name="Google Shape;237;p4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39" name="Google Shape;239;p4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40" name="Google Shape;240;p4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41" name="Google Shape;241;p4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42" name="Google Shape;242;p4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243" name="Google Shape;243;p4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44" name="Google Shape;244;p4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45" name="Google Shape;245;p4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46" name="Google Shape;246;p4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47" name="Google Shape;247;p4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48" name="Google Shape;248;p4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49" name="Google Shape;249;p4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0" name="Google Shape;250;p4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2" name="Google Shape;252;p4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5309825" y="4442875"/>
            <a:ext cx="3754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using R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Feb 1</a:t>
            </a:r>
            <a:r>
              <a:rPr b="1" lang="en" sz="1200">
                <a:solidFill>
                  <a:srgbClr val="262626"/>
                </a:solidFill>
                <a:highlight>
                  <a:srgbClr val="F7F6F3"/>
                </a:highlight>
              </a:rPr>
              <a:t>,  2024 9.30-12p</a:t>
            </a:r>
            <a:endParaRPr b="1" sz="1200">
              <a:solidFill>
                <a:srgbClr val="262626"/>
              </a:solidFill>
              <a:highlight>
                <a:srgbClr val="F7F6F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59" name="Google Shape;259;p46"/>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60" name="Google Shape;260;p46"/>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1" name="Google Shape;261;p46"/>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62" name="Google Shape;262;p46"/>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8" name="Google Shape;268;p47"/>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69" name="Google Shape;269;p47"/>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70" name="Google Shape;270;p47"/>
          <p:cNvSpPr txBox="1"/>
          <p:nvPr/>
        </p:nvSpPr>
        <p:spPr>
          <a:xfrm>
            <a:off x="163925" y="1619913"/>
            <a:ext cx="30000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 Applications</a:t>
            </a:r>
            <a:endParaRPr sz="2400"/>
          </a:p>
        </p:txBody>
      </p:sp>
      <p:pic>
        <p:nvPicPr>
          <p:cNvPr id="271" name="Google Shape;271;p47"/>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77" name="Google Shape;277;p48"/>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83" name="Google Shape;283;p49"/>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84" name="Google Shape;284;p49"/>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85" name="Google Shape;285;p49"/>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9"/>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295" name="Google Shape;295;p50"/>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296" name="Google Shape;296;p50"/>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297" name="Google Shape;297;p50"/>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0"/>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304" name="Google Shape;304;p51"/>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305" name="Google Shape;305;p51"/>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306" name="Google Shape;306;p51"/>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307" name="Google Shape;307;p51"/>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250275" y="12931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Goal of the DEG analysis - </a:t>
            </a:r>
            <a:r>
              <a:rPr lang="en" sz="2300"/>
              <a:t>Intermediate workshop</a:t>
            </a:r>
            <a:endParaRPr sz="2300"/>
          </a:p>
        </p:txBody>
      </p:sp>
      <p:pic>
        <p:nvPicPr>
          <p:cNvPr id="313" name="Google Shape;313;p52"/>
          <p:cNvPicPr preferRelativeResize="0"/>
          <p:nvPr/>
        </p:nvPicPr>
        <p:blipFill>
          <a:blip r:embed="rId3">
            <a:alphaModFix/>
          </a:blip>
          <a:stretch>
            <a:fillRect/>
          </a:stretch>
        </p:blipFill>
        <p:spPr>
          <a:xfrm>
            <a:off x="152400" y="1420541"/>
            <a:ext cx="8268166" cy="3570559"/>
          </a:xfrm>
          <a:prstGeom prst="rect">
            <a:avLst/>
          </a:prstGeom>
          <a:noFill/>
          <a:ln>
            <a:noFill/>
          </a:ln>
        </p:spPr>
      </p:pic>
      <p:pic>
        <p:nvPicPr>
          <p:cNvPr id="314" name="Google Shape;314;p52"/>
          <p:cNvPicPr preferRelativeResize="0"/>
          <p:nvPr/>
        </p:nvPicPr>
        <p:blipFill>
          <a:blip r:embed="rId4">
            <a:alphaModFix/>
          </a:blip>
          <a:stretch>
            <a:fillRect/>
          </a:stretch>
        </p:blipFill>
        <p:spPr>
          <a:xfrm>
            <a:off x="816525" y="706200"/>
            <a:ext cx="7698825" cy="834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320" name="Google Shape;320;p53"/>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321" name="Google Shape;321;p53"/>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323" name="Google Shape;323;p53"/>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29" name="Google Shape;329;p5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30" name="Google Shape;330;p5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32" name="Google Shape;332;p54"/>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33" name="Google Shape;333;p5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34" name="Google Shape;334;p54"/>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35" name="Google Shape;335;p5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336" name="Google Shape;336;p5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37" name="Google Shape;337;p54"/>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38" name="Google Shape;338;p5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39" name="Google Shape;339;p5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0" name="Google Shape;340;p5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41" name="Google Shape;341;p5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42" name="Google Shape;342;p5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3" name="Google Shape;343;p5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45" name="Google Shape;345;p5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347" name="Google Shape;347;p54"/>
          <p:cNvSpPr txBox="1"/>
          <p:nvPr/>
        </p:nvSpPr>
        <p:spPr>
          <a:xfrm>
            <a:off x="5397525" y="4552825"/>
            <a:ext cx="567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Helvetica Neue"/>
                <a:ea typeface="Helvetica Neue"/>
                <a:cs typeface="Helvetica Neue"/>
                <a:sym typeface="Helvetica Neue"/>
              </a:rPr>
              <a:t>R</a:t>
            </a:r>
            <a:endParaRPr b="1" sz="1600">
              <a:solidFill>
                <a:schemeClr val="accent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292100" lvl="0" marL="457200" rtl="0" algn="l">
              <a:spcBef>
                <a:spcPts val="800"/>
              </a:spcBef>
              <a:spcAft>
                <a:spcPts val="0"/>
              </a:spcAft>
              <a:buSzPts val="1000"/>
              <a:buChar char="●"/>
            </a:pPr>
            <a:r>
              <a:rPr lang="en" sz="1700"/>
              <a:t>File names often follow a format.</a:t>
            </a:r>
            <a:endParaRPr sz="1700"/>
          </a:p>
          <a:p>
            <a:pPr indent="-292100" lvl="1" marL="914400" rtl="0" algn="l">
              <a:spcBef>
                <a:spcPts val="0"/>
              </a:spcBef>
              <a:spcAft>
                <a:spcPts val="0"/>
              </a:spcAft>
              <a:buSzPts val="1000"/>
              <a:buChar char="○"/>
            </a:pPr>
            <a:r>
              <a:rPr lang="en" sz="1400"/>
              <a:t>SampleName_SampleNumber_LaneNumber_ReadNumber_SetNumber.fastq</a:t>
            </a:r>
            <a:endParaRPr sz="1400"/>
          </a:p>
          <a:p>
            <a:pPr indent="-292100" lvl="1" marL="914400" rtl="0" algn="l">
              <a:spcBef>
                <a:spcPts val="0"/>
              </a:spcBef>
              <a:spcAft>
                <a:spcPts val="0"/>
              </a:spcAft>
              <a:buSzPts val="1000"/>
              <a:buChar char="○"/>
            </a:pPr>
            <a:r>
              <a:rPr lang="en" sz="1400"/>
              <a:t>Eg – Bacteria_S1_L001_R1_001.fastq</a:t>
            </a:r>
            <a:endParaRPr sz="1400"/>
          </a:p>
          <a:p>
            <a:pPr indent="0" lvl="0" marL="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Paired-end reads named with R1 and R2 in file name.</a:t>
            </a:r>
            <a:endParaRPr sz="1700"/>
          </a:p>
          <a:p>
            <a:pPr indent="-292100" lvl="1" marL="914400" rtl="0" algn="l">
              <a:spcBef>
                <a:spcPts val="0"/>
              </a:spcBef>
              <a:spcAft>
                <a:spcPts val="0"/>
              </a:spcAft>
              <a:buSzPts val="1000"/>
              <a:buChar char="○"/>
            </a:pPr>
            <a:r>
              <a:rPr lang="en" sz="1400"/>
              <a:t>Eg – Bacteria_</a:t>
            </a:r>
            <a:r>
              <a:rPr lang="en" sz="1400"/>
              <a:t>GATTACA</a:t>
            </a:r>
            <a:r>
              <a:rPr lang="en" sz="1400"/>
              <a:t>_L001_R1_001.fastq and Bacteria_</a:t>
            </a:r>
            <a:r>
              <a:rPr lang="en" sz="1400"/>
              <a:t>GATTACA</a:t>
            </a:r>
            <a:r>
              <a:rPr lang="en" sz="1400"/>
              <a:t>_L001_R2_001.fastq</a:t>
            </a:r>
            <a:endParaRPr sz="1400"/>
          </a:p>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File extensions may be .fq or even .txt</a:t>
            </a:r>
            <a:endParaRPr sz="1700"/>
          </a:p>
          <a:p>
            <a:pPr indent="-292100" lvl="0" marL="457200" rtl="0" algn="l">
              <a:spcBef>
                <a:spcPts val="0"/>
              </a:spcBef>
              <a:spcAft>
                <a:spcPts val="0"/>
              </a:spcAft>
              <a:buSzPts val="1000"/>
              <a:buChar char="●"/>
            </a:pPr>
            <a:r>
              <a:rPr lang="en" sz="1700"/>
              <a:t>Often compressed using gzip.</a:t>
            </a:r>
            <a:endParaRPr sz="1700"/>
          </a:p>
          <a:p>
            <a:pPr indent="-292100" lvl="1" marL="914400" rtl="0" algn="l">
              <a:spcBef>
                <a:spcPts val="0"/>
              </a:spcBef>
              <a:spcAft>
                <a:spcPts val="0"/>
              </a:spcAft>
              <a:buSzPts val="1000"/>
              <a:buChar char="○"/>
            </a:pPr>
            <a:r>
              <a:rPr lang="en" sz="1400"/>
              <a:t>gzip is free and open-source.</a:t>
            </a:r>
            <a:endParaRPr sz="1400"/>
          </a:p>
          <a:p>
            <a:pPr indent="-292100" lvl="1" marL="914400" rtl="0" algn="l">
              <a:spcBef>
                <a:spcPts val="0"/>
              </a:spcBef>
              <a:spcAft>
                <a:spcPts val="0"/>
              </a:spcAft>
              <a:buSzPts val="1000"/>
              <a:buChar char="○"/>
            </a:pPr>
            <a:r>
              <a:rPr lang="en" sz="1400"/>
              <a:t>Resulting file names have .gz added. Example – .fq.gz.</a:t>
            </a:r>
            <a:endParaRPr sz="1400"/>
          </a:p>
        </p:txBody>
      </p:sp>
      <p:sp>
        <p:nvSpPr>
          <p:cNvPr id="353" name="Google Shape;353;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54" name="Google Shape;354;p55"/>
          <p:cNvPicPr preferRelativeResize="0"/>
          <p:nvPr/>
        </p:nvPicPr>
        <p:blipFill>
          <a:blip r:embed="rId3">
            <a:alphaModFix/>
          </a:blip>
          <a:stretch>
            <a:fillRect/>
          </a:stretch>
        </p:blipFill>
        <p:spPr>
          <a:xfrm>
            <a:off x="4840000" y="2200500"/>
            <a:ext cx="3959901" cy="1006750"/>
          </a:xfrm>
          <a:prstGeom prst="rect">
            <a:avLst/>
          </a:prstGeom>
          <a:noFill/>
          <a:ln>
            <a:noFill/>
          </a:ln>
        </p:spPr>
      </p:pic>
      <p:pic>
        <p:nvPicPr>
          <p:cNvPr id="355" name="Google Shape;355;p55"/>
          <p:cNvPicPr preferRelativeResize="0"/>
          <p:nvPr/>
        </p:nvPicPr>
        <p:blipFill>
          <a:blip r:embed="rId4">
            <a:alphaModFix/>
          </a:blip>
          <a:stretch>
            <a:fillRect/>
          </a:stretch>
        </p:blipFill>
        <p:spPr>
          <a:xfrm>
            <a:off x="7186375" y="0"/>
            <a:ext cx="1957625" cy="175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61" name="Google Shape;361;p56"/>
          <p:cNvSpPr txBox="1"/>
          <p:nvPr/>
        </p:nvSpPr>
        <p:spPr>
          <a:xfrm>
            <a:off x="255525" y="1078650"/>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67" name="Google Shape;367;p57"/>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68" name="Google Shape;368;p57"/>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69" name="Google Shape;369;p57"/>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Scores</a:t>
            </a:r>
            <a:endParaRPr sz="2800">
              <a:latin typeface="Arial"/>
              <a:ea typeface="Arial"/>
              <a:cs typeface="Arial"/>
              <a:sym typeface="Arial"/>
            </a:endParaRPr>
          </a:p>
        </p:txBody>
      </p:sp>
      <p:sp>
        <p:nvSpPr>
          <p:cNvPr id="375" name="Google Shape;375;p58"/>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76" name="Google Shape;376;p58"/>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82" name="Google Shape;382;p59"/>
          <p:cNvPicPr preferRelativeResize="0"/>
          <p:nvPr/>
        </p:nvPicPr>
        <p:blipFill>
          <a:blip r:embed="rId3">
            <a:alphaModFix/>
          </a:blip>
          <a:stretch>
            <a:fillRect/>
          </a:stretch>
        </p:blipFill>
        <p:spPr>
          <a:xfrm>
            <a:off x="152400" y="889200"/>
            <a:ext cx="8839199" cy="3797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388" name="Google Shape;388;p60"/>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89" name="Google Shape;389;p60"/>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90" name="Google Shape;390;p60"/>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96" name="Google Shape;396;p61"/>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97" name="Google Shape;397;p61"/>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403" name="Google Shape;403;p62"/>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404" name="Google Shape;404;p62"/>
          <p:cNvGrpSpPr/>
          <p:nvPr/>
        </p:nvGrpSpPr>
        <p:grpSpPr>
          <a:xfrm>
            <a:off x="588674" y="784600"/>
            <a:ext cx="7976543" cy="3102700"/>
            <a:chOff x="1031950" y="638658"/>
            <a:chExt cx="9281526" cy="3989585"/>
          </a:xfrm>
        </p:grpSpPr>
        <p:grpSp>
          <p:nvGrpSpPr>
            <p:cNvPr id="405" name="Google Shape;405;p62"/>
            <p:cNvGrpSpPr/>
            <p:nvPr/>
          </p:nvGrpSpPr>
          <p:grpSpPr>
            <a:xfrm>
              <a:off x="1031951" y="638658"/>
              <a:ext cx="6332906" cy="3989585"/>
              <a:chOff x="1031951" y="638658"/>
              <a:chExt cx="6332906" cy="3989585"/>
            </a:xfrm>
          </p:grpSpPr>
          <p:pic>
            <p:nvPicPr>
              <p:cNvPr id="406" name="Google Shape;406;p62"/>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407" name="Google Shape;407;p62"/>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2"/>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2"/>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62"/>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11" name="Google Shape;411;p62"/>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2"/>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62"/>
          <p:cNvGrpSpPr/>
          <p:nvPr/>
        </p:nvGrpSpPr>
        <p:grpSpPr>
          <a:xfrm>
            <a:off x="2712225" y="2696050"/>
            <a:ext cx="5554225" cy="712350"/>
            <a:chOff x="2712225" y="2696050"/>
            <a:chExt cx="5554225" cy="712350"/>
          </a:xfrm>
        </p:grpSpPr>
        <p:sp>
          <p:nvSpPr>
            <p:cNvPr id="414" name="Google Shape;414;p62"/>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62"/>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16" name="Google Shape;416;p62"/>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22" name="Google Shape;422;p63"/>
          <p:cNvSpPr txBox="1"/>
          <p:nvPr/>
        </p:nvSpPr>
        <p:spPr>
          <a:xfrm>
            <a:off x="135900" y="1126000"/>
            <a:ext cx="65370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23" name="Google Shape;423;p63"/>
          <p:cNvPicPr preferRelativeResize="0"/>
          <p:nvPr/>
        </p:nvPicPr>
        <p:blipFill>
          <a:blip r:embed="rId3">
            <a:alphaModFix/>
          </a:blip>
          <a:stretch>
            <a:fillRect/>
          </a:stretch>
        </p:blipFill>
        <p:spPr>
          <a:xfrm>
            <a:off x="391000" y="2851425"/>
            <a:ext cx="5351999" cy="1809750"/>
          </a:xfrm>
          <a:prstGeom prst="rect">
            <a:avLst/>
          </a:prstGeom>
          <a:noFill/>
          <a:ln>
            <a:noFill/>
          </a:ln>
        </p:spPr>
      </p:pic>
      <p:pic>
        <p:nvPicPr>
          <p:cNvPr id="424" name="Google Shape;424;p63"/>
          <p:cNvPicPr preferRelativeResize="0"/>
          <p:nvPr/>
        </p:nvPicPr>
        <p:blipFill>
          <a:blip r:embed="rId4">
            <a:alphaModFix/>
          </a:blip>
          <a:stretch>
            <a:fillRect/>
          </a:stretch>
        </p:blipFill>
        <p:spPr>
          <a:xfrm>
            <a:off x="6673050" y="2489200"/>
            <a:ext cx="2133100" cy="1703300"/>
          </a:xfrm>
          <a:prstGeom prst="rect">
            <a:avLst/>
          </a:prstGeom>
          <a:noFill/>
          <a:ln>
            <a:noFill/>
          </a:ln>
        </p:spPr>
      </p:pic>
      <p:pic>
        <p:nvPicPr>
          <p:cNvPr id="425" name="Google Shape;425;p63"/>
          <p:cNvPicPr preferRelativeResize="0"/>
          <p:nvPr/>
        </p:nvPicPr>
        <p:blipFill>
          <a:blip r:embed="rId5">
            <a:alphaModFix/>
          </a:blip>
          <a:stretch>
            <a:fillRect/>
          </a:stretch>
        </p:blipFill>
        <p:spPr>
          <a:xfrm>
            <a:off x="6742000" y="4192500"/>
            <a:ext cx="943350" cy="951000"/>
          </a:xfrm>
          <a:prstGeom prst="rect">
            <a:avLst/>
          </a:prstGeom>
          <a:noFill/>
          <a:ln>
            <a:noFill/>
          </a:ln>
        </p:spPr>
      </p:pic>
      <p:pic>
        <p:nvPicPr>
          <p:cNvPr id="426" name="Google Shape;426;p63"/>
          <p:cNvPicPr preferRelativeResize="0"/>
          <p:nvPr/>
        </p:nvPicPr>
        <p:blipFill>
          <a:blip r:embed="rId6">
            <a:alphaModFix/>
          </a:blip>
          <a:stretch>
            <a:fillRect/>
          </a:stretch>
        </p:blipFill>
        <p:spPr>
          <a:xfrm>
            <a:off x="7685350" y="4153637"/>
            <a:ext cx="1028725" cy="1028725"/>
          </a:xfrm>
          <a:prstGeom prst="rect">
            <a:avLst/>
          </a:prstGeom>
          <a:noFill/>
          <a:ln>
            <a:noFill/>
          </a:ln>
        </p:spPr>
      </p:pic>
      <p:pic>
        <p:nvPicPr>
          <p:cNvPr id="427" name="Google Shape;427;p63"/>
          <p:cNvPicPr preferRelativeResize="0"/>
          <p:nvPr/>
        </p:nvPicPr>
        <p:blipFill>
          <a:blip r:embed="rId7">
            <a:alphaModFix/>
          </a:blip>
          <a:stretch>
            <a:fillRect/>
          </a:stretch>
        </p:blipFill>
        <p:spPr>
          <a:xfrm>
            <a:off x="6741998" y="195902"/>
            <a:ext cx="2257975" cy="202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2</a:t>
            </a:r>
            <a:endParaRPr/>
          </a:p>
        </p:txBody>
      </p:sp>
      <p:sp>
        <p:nvSpPr>
          <p:cNvPr id="433" name="Google Shape;433;p64"/>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3</a:t>
            </a:r>
            <a:endParaRPr/>
          </a:p>
        </p:txBody>
      </p:sp>
      <p:sp>
        <p:nvSpPr>
          <p:cNvPr id="439" name="Google Shape;439;p65"/>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45" name="Google Shape;445;p66"/>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51" name="Google Shape;451;p67"/>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57" name="Google Shape;457;p68"/>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9"/>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63" name="Google Shape;463;p69"/>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64" name="Google Shape;464;p69"/>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9"/>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66" name="Google Shape;466;p69"/>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67" name="Google Shape;467;p69"/>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68" name="Google Shape;468;p69"/>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69" name="Google Shape;469;p69"/>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70" name="Google Shape;470;p69"/>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71" name="Google Shape;471;p69"/>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2" name="Google Shape;472;p69"/>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3" name="Google Shape;473;p69"/>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4" name="Google Shape;474;p69"/>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75" name="Google Shape;475;p69"/>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76" name="Google Shape;476;p69"/>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7" name="Google Shape;477;p69"/>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9"/>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79" name="Google Shape;479;p69"/>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6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0"/>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86" name="Google Shape;486;p70"/>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87" name="Google Shape;487;p70"/>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88" name="Google Shape;488;p70"/>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94" name="Google Shape;494;p71"/>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95" name="Google Shape;495;p71"/>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96" name="Google Shape;496;p71"/>
          <p:cNvGrpSpPr/>
          <p:nvPr/>
        </p:nvGrpSpPr>
        <p:grpSpPr>
          <a:xfrm>
            <a:off x="254087" y="1809812"/>
            <a:ext cx="7569025" cy="3288488"/>
            <a:chOff x="787487" y="1809812"/>
            <a:chExt cx="7569025" cy="3288488"/>
          </a:xfrm>
        </p:grpSpPr>
        <p:grpSp>
          <p:nvGrpSpPr>
            <p:cNvPr id="497" name="Google Shape;497;p71"/>
            <p:cNvGrpSpPr/>
            <p:nvPr/>
          </p:nvGrpSpPr>
          <p:grpSpPr>
            <a:xfrm>
              <a:off x="787487" y="1809812"/>
              <a:ext cx="7569025" cy="1916013"/>
              <a:chOff x="206050" y="2637937"/>
              <a:chExt cx="7569025" cy="1916013"/>
            </a:xfrm>
          </p:grpSpPr>
          <p:pic>
            <p:nvPicPr>
              <p:cNvPr id="498" name="Google Shape;498;p71"/>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99" name="Google Shape;499;p71"/>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0" name="Google Shape;500;p71"/>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1" name="Google Shape;501;p71"/>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2" name="Google Shape;502;p71"/>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3" name="Google Shape;503;p71"/>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4" name="Google Shape;504;p71"/>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5" name="Google Shape;505;p71"/>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6" name="Google Shape;506;p71"/>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507" name="Google Shape;507;p71"/>
            <p:cNvGrpSpPr/>
            <p:nvPr/>
          </p:nvGrpSpPr>
          <p:grpSpPr>
            <a:xfrm>
              <a:off x="1199025" y="3763100"/>
              <a:ext cx="3693875" cy="1335200"/>
              <a:chOff x="1199025" y="3763100"/>
              <a:chExt cx="3693875" cy="1335200"/>
            </a:xfrm>
          </p:grpSpPr>
          <p:pic>
            <p:nvPicPr>
              <p:cNvPr id="508" name="Google Shape;508;p71"/>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509" name="Google Shape;509;p71"/>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510" name="Google Shape;510;p71"/>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511" name="Google Shape;511;p71"/>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512" name="Google Shape;512;p71"/>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513" name="Google Shape;513;p71"/>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514" name="Google Shape;514;p71"/>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71"/>
          <p:cNvGrpSpPr/>
          <p:nvPr/>
        </p:nvGrpSpPr>
        <p:grpSpPr>
          <a:xfrm>
            <a:off x="415019" y="4463600"/>
            <a:ext cx="4103136" cy="354000"/>
            <a:chOff x="787819" y="4463600"/>
            <a:chExt cx="3730123" cy="354000"/>
          </a:xfrm>
        </p:grpSpPr>
        <p:sp>
          <p:nvSpPr>
            <p:cNvPr id="516" name="Google Shape;516;p71"/>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17" name="Google Shape;517;p71"/>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518" name="Google Shape;518;p71"/>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519" name="Google Shape;519;p71"/>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
        <p:nvSpPr>
          <p:cNvPr id="525" name="Google Shape;525;p7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0" lvl="0" marL="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3"/>
          <p:cNvSpPr txBox="1"/>
          <p:nvPr>
            <p:ph type="title"/>
          </p:nvPr>
        </p:nvSpPr>
        <p:spPr>
          <a:xfrm>
            <a:off x="157850" y="2393350"/>
            <a:ext cx="85671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sz="2600"/>
              <a:t>Please drop a question in the chat or speak up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31" name="Google Shape;531;p73"/>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37" name="Google Shape;537;p7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38" name="Google Shape;538;p7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40" name="Google Shape;540;p7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41" name="Google Shape;541;p7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42" name="Google Shape;542;p74"/>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43" name="Google Shape;543;p7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544" name="Google Shape;544;p7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45" name="Google Shape;545;p7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46" name="Google Shape;546;p7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47" name="Google Shape;547;p7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8" name="Google Shape;548;p7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49" name="Google Shape;549;p7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50" name="Google Shape;550;p7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51" name="Google Shape;551;p7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3" name="Google Shape;553;p7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7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5"/>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60" name="Google Shape;560;p75"/>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61" name="Google Shape;561;p75"/>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67" name="Google Shape;567;p76"/>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68" name="Google Shape;568;p76"/>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69" name="Google Shape;569;p76"/>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75" name="Google Shape;575;p77"/>
          <p:cNvSpPr txBox="1"/>
          <p:nvPr/>
        </p:nvSpPr>
        <p:spPr>
          <a:xfrm>
            <a:off x="0" y="47656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76" name="Google Shape;576;p77"/>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77" name="Google Shape;577;p77"/>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78" name="Google Shape;578;p77"/>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79" name="Google Shape;579;p77"/>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80" name="Google Shape;580;p77"/>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81" name="Google Shape;581;p77"/>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82" name="Google Shape;582;p77"/>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83" name="Google Shape;583;p77"/>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84" name="Google Shape;584;p77"/>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90" name="Google Shape;590;p78"/>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a:t>
            </a:r>
            <a:r>
              <a:rPr i="1" lang="en" sz="1800">
                <a:latin typeface="Arial"/>
                <a:ea typeface="Arial"/>
                <a:cs typeface="Arial"/>
                <a:sym typeface="Arial"/>
              </a:rPr>
              <a:t>.dna.primary.assembly</a:t>
            </a:r>
            <a:endParaRPr i="1"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a:t>
            </a:r>
            <a:r>
              <a:rPr i="1" lang="en" sz="1800">
                <a:latin typeface="Arial"/>
                <a:ea typeface="Arial"/>
                <a:cs typeface="Arial"/>
                <a:sym typeface="Arial"/>
              </a:rPr>
              <a:t>PRI</a:t>
            </a:r>
            <a:r>
              <a:rPr lang="en" sz="1800">
                <a:latin typeface="Arial"/>
                <a:ea typeface="Arial"/>
                <a:cs typeface="Arial"/>
                <a:sym typeface="Arial"/>
              </a:rPr>
              <a:t> (primary). Strongly recommended for mouse and human.</a:t>
            </a:r>
            <a:endParaRPr sz="18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a:p>
            <a:pPr indent="0" lvl="0" marL="0" rtl="0" algn="l">
              <a:lnSpc>
                <a:spcPct val="90000"/>
              </a:lnSpc>
              <a:spcBef>
                <a:spcPts val="400"/>
              </a:spcBef>
              <a:spcAft>
                <a:spcPts val="0"/>
              </a:spcAft>
              <a:buNone/>
            </a:pPr>
            <a:r>
              <a:rPr lang="en" sz="2200" u="sng">
                <a:solidFill>
                  <a:schemeClr val="hlink"/>
                </a:solidFill>
                <a:hlinkClick r:id="rId3"/>
              </a:rPr>
              <a:t>Comparison across tools </a:t>
            </a:r>
            <a:endParaRPr sz="2200"/>
          </a:p>
        </p:txBody>
      </p:sp>
      <p:sp>
        <p:nvSpPr>
          <p:cNvPr id="597" name="Google Shape;597;p79"/>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0"/>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or genome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604" name="Google Shape;604;p80"/>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81"/>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610" name="Google Shape;610;p81"/>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611" name="Google Shape;611;p81"/>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
        <p:nvSpPr>
          <p:cNvPr id="612" name="Google Shape;612;p81"/>
          <p:cNvSpPr txBox="1"/>
          <p:nvPr/>
        </p:nvSpPr>
        <p:spPr>
          <a:xfrm>
            <a:off x="206575" y="3532275"/>
            <a:ext cx="849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Be aware of the downstream analysis that you need!</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Convert genomic to transcriptomic coordinates - </a:t>
            </a:r>
            <a:r>
              <a:rPr lang="en">
                <a:latin typeface="Helvetica Neue"/>
                <a:ea typeface="Helvetica Neue"/>
                <a:cs typeface="Helvetica Neue"/>
                <a:sym typeface="Helvetica Neue"/>
              </a:rPr>
              <a:t>https://github.com/OceanGenomics/mudskipper</a:t>
            </a:r>
            <a:endParaRPr>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2"/>
          <p:cNvSpPr txBox="1"/>
          <p:nvPr>
            <p:ph type="title"/>
          </p:nvPr>
        </p:nvSpPr>
        <p:spPr>
          <a:xfrm>
            <a:off x="157850" y="18243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
        <p:nvSpPr>
          <p:cNvPr id="618" name="Google Shape;618;p82"/>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24" name="Google Shape;624;p83"/>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25" name="Google Shape;625;p83"/>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3"/>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27" name="Google Shape;627;p83"/>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28" name="Google Shape;628;p83"/>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29" name="Google Shape;629;p83"/>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30" name="Google Shape;630;p8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31" name="Google Shape;631;p8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32" name="Google Shape;632;p83"/>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33" name="Google Shape;633;p8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34" name="Google Shape;634;p8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35" name="Google Shape;635;p83"/>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636" name="Google Shape;636;p83"/>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37" name="Google Shape;637;p8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38" name="Google Shape;638;p83"/>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3"/>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40" name="Google Shape;640;p83"/>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8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4"/>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47" name="Google Shape;647;p84"/>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5"/>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53" name="Google Shape;653;p85"/>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6"/>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59" name="Google Shape;659;p86"/>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7"/>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65" name="Google Shape;665;p8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8"/>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672" name="Google Shape;672;p88"/>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73" name="Google Shape;673;p88"/>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674" name="Google Shape;674;p88"/>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75" name="Google Shape;675;p88"/>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9"/>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682" name="Google Shape;682;p8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83" name="Google Shape;683;p89"/>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684" name="Google Shape;684;p8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0"/>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691" name="Google Shape;691;p90"/>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92" name="Google Shape;692;p90"/>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693" name="Google Shape;693;p90"/>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94" name="Google Shape;694;p90"/>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1"/>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701" name="Google Shape;701;p91"/>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2"/>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707" name="Google Shape;707;p92"/>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708" name="Google Shape;708;p92"/>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714" name="Google Shape;714;p9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4"/>
          <p:cNvSpPr txBox="1"/>
          <p:nvPr>
            <p:ph type="title"/>
          </p:nvPr>
        </p:nvSpPr>
        <p:spPr>
          <a:xfrm>
            <a:off x="157850" y="5127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417194" lvl="0" marL="457200" rtl="0" algn="l">
              <a:spcBef>
                <a:spcPts val="0"/>
              </a:spcBef>
              <a:spcAft>
                <a:spcPts val="0"/>
              </a:spcAft>
              <a:buSzPct val="165000"/>
              <a:buChar char="●"/>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457200" rtl="0" algn="l">
              <a:spcBef>
                <a:spcPts val="0"/>
              </a:spcBef>
              <a:spcAft>
                <a:spcPts val="0"/>
              </a:spcAft>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417194" lvl="0" marL="457200" rtl="0" algn="l">
              <a:spcBef>
                <a:spcPts val="0"/>
              </a:spcBef>
              <a:spcAft>
                <a:spcPts val="0"/>
              </a:spcAft>
              <a:buSzPct val="165000"/>
              <a:buChar char="●"/>
            </a:pPr>
            <a:r>
              <a:rPr lang="en"/>
              <a:t>How to access public datasets?</a:t>
            </a:r>
            <a:endParaRPr sz="2000"/>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725" name="Google Shape;725;p95"/>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26" name="Google Shape;726;p95"/>
          <p:cNvSpPr txBox="1"/>
          <p:nvPr/>
        </p:nvSpPr>
        <p:spPr>
          <a:xfrm>
            <a:off x="142125" y="4170100"/>
            <a:ext cx="50679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If you are not able to attend tomorrow, p</a:t>
            </a:r>
            <a:r>
              <a:rPr b="1" lang="en" sz="2000">
                <a:solidFill>
                  <a:schemeClr val="accent2"/>
                </a:solidFill>
              </a:rPr>
              <a:t>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27" name="Google Shape;727;p95"/>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Understand the alignment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6"/>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734" name="Google Shape;734;p96"/>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August 19 - 20</a:t>
            </a:r>
            <a:r>
              <a:rPr lang="en"/>
              <a:t>, 2024</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7"/>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740" name="Google Shape;740;p97"/>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741" name="Google Shape;741;p97"/>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8"/>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47" name="Google Shape;747;p98"/>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9"/>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0"/>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summary</a:t>
            </a:r>
            <a:endParaRPr sz="2900"/>
          </a:p>
        </p:txBody>
      </p:sp>
      <p:sp>
        <p:nvSpPr>
          <p:cNvPr id="758" name="Google Shape;758;p100"/>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59" name="Google Shape;759;p100"/>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1"/>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765" name="Google Shape;765;p101"/>
          <p:cNvGrpSpPr/>
          <p:nvPr/>
        </p:nvGrpSpPr>
        <p:grpSpPr>
          <a:xfrm>
            <a:off x="205714" y="603199"/>
            <a:ext cx="3509345" cy="1515643"/>
            <a:chOff x="1031950" y="638658"/>
            <a:chExt cx="9281526" cy="3989585"/>
          </a:xfrm>
        </p:grpSpPr>
        <p:grpSp>
          <p:nvGrpSpPr>
            <p:cNvPr id="766" name="Google Shape;766;p101"/>
            <p:cNvGrpSpPr/>
            <p:nvPr/>
          </p:nvGrpSpPr>
          <p:grpSpPr>
            <a:xfrm>
              <a:off x="1031951" y="638658"/>
              <a:ext cx="6332906" cy="3989585"/>
              <a:chOff x="1031951" y="638658"/>
              <a:chExt cx="6332906" cy="3989585"/>
            </a:xfrm>
          </p:grpSpPr>
          <p:pic>
            <p:nvPicPr>
              <p:cNvPr id="767" name="Google Shape;767;p101"/>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768" name="Google Shape;768;p101"/>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1"/>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1"/>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1" name="Google Shape;771;p101"/>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772" name="Google Shape;772;p101"/>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1"/>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101"/>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1"/>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776" name="Google Shape;776;p101"/>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777" name="Google Shape;777;p101"/>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1"/>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779" name="Google Shape;779;p101"/>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780" name="Google Shape;780;p101"/>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781" name="Google Shape;781;p101"/>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1"/>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783" name="Google Shape;783;p101"/>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01"/>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785" name="Google Shape;785;p101"/>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2"/>
          <p:cNvSpPr txBox="1"/>
          <p:nvPr/>
        </p:nvSpPr>
        <p:spPr>
          <a:xfrm>
            <a:off x="445425" y="3935925"/>
            <a:ext cx="35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 and pseudo-alignment tools</a:t>
            </a:r>
            <a:endParaRPr b="1">
              <a:solidFill>
                <a:srgbClr val="3D85C6"/>
              </a:solidFill>
              <a:latin typeface="Helvetica Neue"/>
              <a:ea typeface="Helvetica Neue"/>
              <a:cs typeface="Helvetica Neue"/>
              <a:sym typeface="Helvetica Neue"/>
            </a:endParaRPr>
          </a:p>
        </p:txBody>
      </p:sp>
      <p:sp>
        <p:nvSpPr>
          <p:cNvPr id="791" name="Google Shape;791;p102"/>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792" name="Google Shape;792;p102"/>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793" name="Google Shape;793;p102"/>
          <p:cNvPicPr preferRelativeResize="0"/>
          <p:nvPr/>
        </p:nvPicPr>
        <p:blipFill>
          <a:blip r:embed="rId3">
            <a:alphaModFix/>
          </a:blip>
          <a:stretch>
            <a:fillRect/>
          </a:stretch>
        </p:blipFill>
        <p:spPr>
          <a:xfrm>
            <a:off x="984750" y="602400"/>
            <a:ext cx="2321074" cy="2112275"/>
          </a:xfrm>
          <a:prstGeom prst="rect">
            <a:avLst/>
          </a:prstGeom>
          <a:noFill/>
          <a:ln>
            <a:noFill/>
          </a:ln>
        </p:spPr>
      </p:pic>
      <p:pic>
        <p:nvPicPr>
          <p:cNvPr id="794" name="Google Shape;794;p102"/>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795" name="Google Shape;795;p102"/>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2"/>
          <p:cNvSpPr/>
          <p:nvPr/>
        </p:nvSpPr>
        <p:spPr>
          <a:xfrm>
            <a:off x="125025" y="60240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102"/>
          <p:cNvPicPr preferRelativeResize="0"/>
          <p:nvPr/>
        </p:nvPicPr>
        <p:blipFill rotWithShape="1">
          <a:blip r:embed="rId5">
            <a:alphaModFix/>
          </a:blip>
          <a:srcRect b="0" l="0" r="0" t="9909"/>
          <a:stretch/>
        </p:blipFill>
        <p:spPr>
          <a:xfrm>
            <a:off x="136125" y="2916437"/>
            <a:ext cx="4044239" cy="5003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3"/>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3" name="Google Shape;803;p103"/>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04" name="Google Shape;804;p103"/>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5" name="Google Shape;805;p103"/>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6" name="Google Shape;806;p103"/>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7" name="Google Shape;807;p103"/>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8" name="Google Shape;808;p103"/>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4"/>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814" name="Google Shape;814;p104"/>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104"/>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5"/>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105"/>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22" name="Google Shape;822;p105"/>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3" name="Google Shape;823;p10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6"/>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829" name="Google Shape;829;p106"/>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830" name="Google Shape;830;p10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7"/>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836" name="Google Shape;836;p107"/>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837" name="Google Shape;837;p10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43" name="Google Shape;843;p108"/>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44" name="Google Shape;844;p108"/>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8"/>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46" name="Google Shape;846;p108"/>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47" name="Google Shape;847;p108"/>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48" name="Google Shape;848;p108"/>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49" name="Google Shape;849;p10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850" name="Google Shape;850;p10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51" name="Google Shape;851;p108"/>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52" name="Google Shape;852;p10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53" name="Google Shape;853;p10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4" name="Google Shape;854;p10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55" name="Google Shape;855;p10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56" name="Google Shape;856;p10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7" name="Google Shape;857;p108"/>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8"/>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59" name="Google Shape;859;p108"/>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10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9"/>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866" name="Google Shape;866;p10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10"/>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872" name="Google Shape;872;p110"/>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6</a:t>
            </a:r>
            <a:endParaRPr/>
          </a:p>
        </p:txBody>
      </p:sp>
      <p:sp>
        <p:nvSpPr>
          <p:cNvPr id="878" name="Google Shape;878;p11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2"/>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884" name="Google Shape;884;p11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1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890" name="Google Shape;890;p113"/>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6" name="Google Shape;896;p114"/>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1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02" name="Google Shape;902;p11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03" name="Google Shape;903;p11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05" name="Google Shape;905;p115"/>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06" name="Google Shape;906;p11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07" name="Google Shape;907;p11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08" name="Google Shape;908;p11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09" name="Google Shape;909;p11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10" name="Google Shape;910;p115"/>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11" name="Google Shape;911;p11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12" name="Google Shape;912;p11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3" name="Google Shape;913;p11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14" name="Google Shape;914;p11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15" name="Google Shape;915;p11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6" name="Google Shape;916;p11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18" name="Google Shape;918;p11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11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7</a:t>
            </a:r>
            <a:endParaRPr/>
          </a:p>
        </p:txBody>
      </p:sp>
      <p:sp>
        <p:nvSpPr>
          <p:cNvPr id="925" name="Google Shape;925;p116"/>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1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931" name="Google Shape;931;p117"/>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8"/>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937" name="Google Shape;937;p118"/>
          <p:cNvSpPr txBox="1"/>
          <p:nvPr>
            <p:ph idx="1" type="body"/>
          </p:nvPr>
        </p:nvSpPr>
        <p:spPr>
          <a:xfrm>
            <a:off x="628650" y="944500"/>
            <a:ext cx="8459700" cy="4045500"/>
          </a:xfrm>
          <a:prstGeom prst="rect">
            <a:avLst/>
          </a:prstGeom>
        </p:spPr>
        <p:txBody>
          <a:bodyPr anchorCtr="0" anchor="t" bIns="0" lIns="0" spcFirstLastPara="1" rIns="0" wrap="square" tIns="0">
            <a:normAutofit fontScale="92500" lnSpcReduction="2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lnSpc>
                <a:spcPct val="200000"/>
              </a:lnSpc>
              <a:spcBef>
                <a:spcPts val="800"/>
              </a:spcBef>
              <a:spcAft>
                <a:spcPts val="0"/>
              </a:spcAft>
              <a:buSzPct val="66666"/>
              <a:buChar char="●"/>
            </a:pPr>
            <a:r>
              <a:rPr lang="en"/>
              <a:t>Binary Alignment/Map (BAM) extension used for compressed SAM files.</a:t>
            </a:r>
            <a:endParaRPr/>
          </a:p>
          <a:p>
            <a:pPr indent="-310832" lvl="0" marL="457200" rtl="0" algn="l">
              <a:lnSpc>
                <a:spcPct val="200000"/>
              </a:lnSpc>
              <a:spcBef>
                <a:spcPts val="0"/>
              </a:spcBef>
              <a:spcAft>
                <a:spcPts val="0"/>
              </a:spcAft>
              <a:buSzPct val="66666"/>
              <a:buChar char="●"/>
            </a:pPr>
            <a:r>
              <a:rPr lang="en"/>
              <a:t>Indexed BAM -&gt; BAI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119"/>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943" name="Google Shape;943;p119"/>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944" name="Google Shape;944;p119"/>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a:t>
            </a:r>
            <a:r>
              <a:rPr lang="en"/>
              <a:t>SAM</a:t>
            </a:r>
            <a:r>
              <a:rPr lang="en"/>
              <a:t> format</a:t>
            </a:r>
            <a:endParaRPr/>
          </a:p>
        </p:txBody>
      </p:sp>
      <p:pic>
        <p:nvPicPr>
          <p:cNvPr id="945" name="Google Shape;945;p119"/>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946" name="Google Shape;946;p119"/>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947" name="Google Shape;947;p119"/>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948" name="Google Shape;948;p119"/>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9"/>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20"/>
          <p:cNvSpPr txBox="1"/>
          <p:nvPr>
            <p:ph type="title"/>
          </p:nvPr>
        </p:nvSpPr>
        <p:spPr>
          <a:xfrm>
            <a:off x="278525" y="215200"/>
            <a:ext cx="8865600" cy="736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CIGAR string: encode the details of</a:t>
            </a:r>
            <a:endParaRPr>
              <a:solidFill>
                <a:srgbClr val="1155CC"/>
              </a:solidFill>
            </a:endParaRPr>
          </a:p>
          <a:p>
            <a:pPr indent="0" lvl="0" marL="0" rtl="0" algn="l">
              <a:lnSpc>
                <a:spcPct val="115000"/>
              </a:lnSpc>
              <a:spcBef>
                <a:spcPts val="0"/>
              </a:spcBef>
              <a:spcAft>
                <a:spcPts val="0"/>
              </a:spcAft>
              <a:buClr>
                <a:schemeClr val="dk1"/>
              </a:buClr>
              <a:buSzPts val="1100"/>
              <a:buFont typeface="Arial"/>
              <a:buNone/>
            </a:pPr>
            <a:r>
              <a:rPr lang="en">
                <a:solidFill>
                  <a:srgbClr val="1155CC"/>
                </a:solidFill>
              </a:rPr>
              <a:t>the alignment</a:t>
            </a:r>
            <a:endParaRPr>
              <a:solidFill>
                <a:srgbClr val="1155CC"/>
              </a:solidFill>
            </a:endParaRPr>
          </a:p>
          <a:p>
            <a:pPr indent="0" lvl="0" marL="0" rtl="0" algn="l">
              <a:spcBef>
                <a:spcPts val="0"/>
              </a:spcBef>
              <a:spcAft>
                <a:spcPts val="0"/>
              </a:spcAft>
              <a:buNone/>
            </a:pPr>
            <a:r>
              <a:t/>
            </a:r>
            <a:endParaRPr>
              <a:solidFill>
                <a:srgbClr val="1155CC"/>
              </a:solidFill>
            </a:endParaRPr>
          </a:p>
        </p:txBody>
      </p:sp>
      <p:pic>
        <p:nvPicPr>
          <p:cNvPr id="955" name="Google Shape;955;p120"/>
          <p:cNvPicPr preferRelativeResize="0"/>
          <p:nvPr/>
        </p:nvPicPr>
        <p:blipFill>
          <a:blip r:embed="rId3">
            <a:alphaModFix/>
          </a:blip>
          <a:stretch>
            <a:fillRect/>
          </a:stretch>
        </p:blipFill>
        <p:spPr>
          <a:xfrm>
            <a:off x="152400" y="1420541"/>
            <a:ext cx="8138952" cy="357055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961" name="Google Shape;961;p121"/>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2"/>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67" name="Google Shape;967;p122"/>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68" name="Google Shape;968;p122"/>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2"/>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70" name="Google Shape;970;p122"/>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71" name="Google Shape;971;p122"/>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72" name="Google Shape;972;p122"/>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73" name="Google Shape;973;p122"/>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74" name="Google Shape;974;p122"/>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75" name="Google Shape;975;p122"/>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76" name="Google Shape;976;p122"/>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77" name="Google Shape;977;p122"/>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78" name="Google Shape;978;p122"/>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79" name="Google Shape;979;p122"/>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80" name="Google Shape;980;p122"/>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81" name="Google Shape;981;p122"/>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22"/>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83" name="Google Shape;983;p122"/>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4" name="Google Shape;984;p122"/>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8</a:t>
            </a:r>
            <a:endParaRPr/>
          </a:p>
        </p:txBody>
      </p:sp>
      <p:sp>
        <p:nvSpPr>
          <p:cNvPr id="990" name="Google Shape;990;p12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4"/>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a:t>
            </a:r>
            <a:r>
              <a:rPr lang="en" sz="2500">
                <a:latin typeface="Arial"/>
                <a:ea typeface="Arial"/>
                <a:cs typeface="Arial"/>
                <a:sym typeface="Arial"/>
              </a:rPr>
              <a:t> SAF</a:t>
            </a:r>
            <a:r>
              <a:rPr lang="en" sz="2500">
                <a:latin typeface="Arial"/>
                <a:ea typeface="Arial"/>
                <a:cs typeface="Arial"/>
                <a:sym typeface="Arial"/>
              </a:rPr>
              <a:t>/GFF/GTF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996" name="Google Shape;996;p124"/>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997" name="Google Shape;997;p124"/>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
        <p:nvSpPr>
          <p:cNvPr id="998" name="Google Shape;998;p124"/>
          <p:cNvSpPr txBox="1"/>
          <p:nvPr/>
        </p:nvSpPr>
        <p:spPr>
          <a:xfrm>
            <a:off x="6014575" y="384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meta-feature</a:t>
            </a:r>
            <a:r>
              <a:rPr lang="en" sz="1100">
                <a:solidFill>
                  <a:schemeClr val="dk1"/>
                </a:solidFill>
              </a:rPr>
              <a:t> is the aggregation of a set of features with the same gene_id</a:t>
            </a:r>
            <a:endParaRPr/>
          </a:p>
        </p:txBody>
      </p:sp>
      <p:pic>
        <p:nvPicPr>
          <p:cNvPr id="999" name="Google Shape;999;p124"/>
          <p:cNvPicPr preferRelativeResize="0"/>
          <p:nvPr/>
        </p:nvPicPr>
        <p:blipFill>
          <a:blip r:embed="rId4">
            <a:alphaModFix/>
          </a:blip>
          <a:stretch>
            <a:fillRect/>
          </a:stretch>
        </p:blipFill>
        <p:spPr>
          <a:xfrm>
            <a:off x="5746700" y="1120836"/>
            <a:ext cx="3000000" cy="1108014"/>
          </a:xfrm>
          <a:prstGeom prst="rect">
            <a:avLst/>
          </a:prstGeom>
          <a:noFill/>
          <a:ln>
            <a:noFill/>
          </a:ln>
        </p:spPr>
      </p:pic>
      <p:sp>
        <p:nvSpPr>
          <p:cNvPr id="1000" name="Google Shape;1000;p124"/>
          <p:cNvSpPr txBox="1"/>
          <p:nvPr/>
        </p:nvSpPr>
        <p:spPr>
          <a:xfrm>
            <a:off x="5746700" y="2251438"/>
            <a:ext cx="3000000" cy="431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lang="en" sz="1600">
                <a:solidFill>
                  <a:srgbClr val="002B42"/>
                </a:solidFill>
              </a:rPr>
              <a:t>SAF</a:t>
            </a:r>
            <a:endParaRPr sz="16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25"/>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1006" name="Google Shape;1006;p125"/>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1007" name="Google Shape;1007;p125"/>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1008" name="Google Shape;1008;p125"/>
          <p:cNvPicPr preferRelativeResize="0"/>
          <p:nvPr/>
        </p:nvPicPr>
        <p:blipFill>
          <a:blip r:embed="rId5">
            <a:alphaModFix/>
          </a:blip>
          <a:stretch>
            <a:fillRect/>
          </a:stretch>
        </p:blipFill>
        <p:spPr>
          <a:xfrm>
            <a:off x="114300" y="1828427"/>
            <a:ext cx="5362826" cy="1342949"/>
          </a:xfrm>
          <a:prstGeom prst="rect">
            <a:avLst/>
          </a:prstGeom>
          <a:noFill/>
          <a:ln>
            <a:noFill/>
          </a:ln>
        </p:spPr>
      </p:pic>
      <p:sp>
        <p:nvSpPr>
          <p:cNvPr id="1009" name="Google Shape;1009;p125"/>
          <p:cNvSpPr txBox="1"/>
          <p:nvPr/>
        </p:nvSpPr>
        <p:spPr>
          <a:xfrm>
            <a:off x="179750" y="3235425"/>
            <a:ext cx="511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solidFill>
                  <a:schemeClr val="dk1"/>
                </a:solidFill>
              </a:rPr>
              <a:t>N</a:t>
            </a:r>
            <a:r>
              <a:rPr lang="en" sz="1700">
                <a:solidFill>
                  <a:srgbClr val="2A2A2A"/>
                </a:solidFill>
                <a:highlight>
                  <a:schemeClr val="lt1"/>
                </a:highlight>
              </a:rPr>
              <a:t>arrow down the genomic region that could contain features overlapping with the query read</a:t>
            </a:r>
            <a:endParaRPr sz="1700">
              <a:solidFill>
                <a:srgbClr val="2A2A2A"/>
              </a:solidFill>
              <a:highlight>
                <a:schemeClr val="lt1"/>
              </a:highlight>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Hierarchical data structure - features within blocks within bins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